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5" r:id="rId9"/>
    <p:sldId id="261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5" autoAdjust="0"/>
    <p:restoredTop sz="94660"/>
  </p:normalViewPr>
  <p:slideViewPr>
    <p:cSldViewPr snapToGrid="0">
      <p:cViewPr varScale="1">
        <p:scale>
          <a:sx n="36" d="100"/>
          <a:sy n="36" d="100"/>
        </p:scale>
        <p:origin x="72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'[per-gruz (1).xls]Лист1'!$A$5</c:f>
              <c:strCache>
                <c:ptCount val="1"/>
                <c:pt idx="0">
                  <c:v>Железнодорожный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(1).xls]Лист1'!$B$5:$K$5</c:f>
              <c:numCache>
                <c:formatCode>#,##0</c:formatCode>
                <c:ptCount val="10"/>
                <c:pt idx="0">
                  <c:v>1312</c:v>
                </c:pt>
                <c:pt idx="1">
                  <c:v>1382</c:v>
                </c:pt>
                <c:pt idx="2">
                  <c:v>1421</c:v>
                </c:pt>
                <c:pt idx="3">
                  <c:v>1381</c:v>
                </c:pt>
                <c:pt idx="4">
                  <c:v>1375</c:v>
                </c:pt>
                <c:pt idx="5">
                  <c:v>1329</c:v>
                </c:pt>
                <c:pt idx="6">
                  <c:v>1325</c:v>
                </c:pt>
                <c:pt idx="7">
                  <c:v>1384</c:v>
                </c:pt>
                <c:pt idx="8">
                  <c:v>1411</c:v>
                </c:pt>
                <c:pt idx="9">
                  <c:v>1399</c:v>
                </c:pt>
              </c:numCache>
            </c:numRef>
          </c:val>
        </c:ser>
        <c:ser>
          <c:idx val="1"/>
          <c:order val="1"/>
          <c:tx>
            <c:strRef>
              <c:f>'[per-gruz (1).xls]Лист1'!$A$6</c:f>
              <c:strCache>
                <c:ptCount val="1"/>
                <c:pt idx="0">
                  <c:v>Автомобильный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(1).xls]Лист1'!$B$6:$K$6</c:f>
              <c:numCache>
                <c:formatCode>#,##0</c:formatCode>
                <c:ptCount val="10"/>
                <c:pt idx="0">
                  <c:v>5236</c:v>
                </c:pt>
                <c:pt idx="1">
                  <c:v>5663</c:v>
                </c:pt>
                <c:pt idx="2">
                  <c:v>5842</c:v>
                </c:pt>
                <c:pt idx="3">
                  <c:v>5635</c:v>
                </c:pt>
                <c:pt idx="4">
                  <c:v>5417</c:v>
                </c:pt>
                <c:pt idx="5">
                  <c:v>5357</c:v>
                </c:pt>
                <c:pt idx="6">
                  <c:v>5397</c:v>
                </c:pt>
                <c:pt idx="7">
                  <c:v>5404</c:v>
                </c:pt>
                <c:pt idx="8">
                  <c:v>5544</c:v>
                </c:pt>
                <c:pt idx="9">
                  <c:v>5735</c:v>
                </c:pt>
              </c:numCache>
            </c:numRef>
          </c:val>
        </c:ser>
        <c:ser>
          <c:idx val="2"/>
          <c:order val="2"/>
          <c:tx>
            <c:strRef>
              <c:f>'[per-gruz (1).xls]Лист1'!$A$7</c:f>
              <c:strCache>
                <c:ptCount val="1"/>
                <c:pt idx="0">
                  <c:v>Трубопроводный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(1).xls]Лист1'!$B$7:$K$7</c:f>
              <c:numCache>
                <c:formatCode>#,##0</c:formatCode>
                <c:ptCount val="10"/>
                <c:pt idx="0">
                  <c:v>1061</c:v>
                </c:pt>
                <c:pt idx="1">
                  <c:v>1131</c:v>
                </c:pt>
                <c:pt idx="2">
                  <c:v>1096</c:v>
                </c:pt>
                <c:pt idx="3">
                  <c:v>1095</c:v>
                </c:pt>
                <c:pt idx="4">
                  <c:v>1078</c:v>
                </c:pt>
                <c:pt idx="5">
                  <c:v>1071</c:v>
                </c:pt>
                <c:pt idx="6">
                  <c:v>1088</c:v>
                </c:pt>
                <c:pt idx="7">
                  <c:v>1138</c:v>
                </c:pt>
                <c:pt idx="8">
                  <c:v>1169</c:v>
                </c:pt>
                <c:pt idx="9">
                  <c:v>1159</c:v>
                </c:pt>
              </c:numCache>
            </c:numRef>
          </c:val>
        </c:ser>
        <c:ser>
          <c:idx val="3"/>
          <c:order val="3"/>
          <c:tx>
            <c:strRef>
              <c:f>'[per-gruz (1).xls]Лист1'!$A$8</c:f>
              <c:strCache>
                <c:ptCount val="1"/>
                <c:pt idx="0">
                  <c:v>Морской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(1).xls]Лист1'!$B$8:$K$8</c:f>
              <c:numCache>
                <c:formatCode>#,##0</c:formatCode>
                <c:ptCount val="10"/>
                <c:pt idx="0">
                  <c:v>37</c:v>
                </c:pt>
                <c:pt idx="1">
                  <c:v>34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19</c:v>
                </c:pt>
                <c:pt idx="6">
                  <c:v>25</c:v>
                </c:pt>
                <c:pt idx="7">
                  <c:v>26</c:v>
                </c:pt>
                <c:pt idx="8">
                  <c:v>23</c:v>
                </c:pt>
                <c:pt idx="9">
                  <c:v>19</c:v>
                </c:pt>
              </c:numCache>
            </c:numRef>
          </c:val>
        </c:ser>
        <c:ser>
          <c:idx val="4"/>
          <c:order val="4"/>
          <c:tx>
            <c:strRef>
              <c:f>'[per-gruz (1).xls]Лист1'!$A$9</c:f>
              <c:strCache>
                <c:ptCount val="1"/>
                <c:pt idx="0">
                  <c:v>Внутренний водный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(1).xls]Лист1'!$B$9:$K$9</c:f>
              <c:numCache>
                <c:formatCode>#,##0</c:formatCode>
                <c:ptCount val="10"/>
                <c:pt idx="0">
                  <c:v>102</c:v>
                </c:pt>
                <c:pt idx="1">
                  <c:v>126</c:v>
                </c:pt>
                <c:pt idx="2">
                  <c:v>141</c:v>
                </c:pt>
                <c:pt idx="3">
                  <c:v>135</c:v>
                </c:pt>
                <c:pt idx="4">
                  <c:v>119</c:v>
                </c:pt>
                <c:pt idx="5">
                  <c:v>121</c:v>
                </c:pt>
                <c:pt idx="6">
                  <c:v>118</c:v>
                </c:pt>
                <c:pt idx="7">
                  <c:v>119</c:v>
                </c:pt>
                <c:pt idx="8">
                  <c:v>116</c:v>
                </c:pt>
                <c:pt idx="9">
                  <c:v>108</c:v>
                </c:pt>
              </c:numCache>
            </c:numRef>
          </c:val>
        </c:ser>
        <c:ser>
          <c:idx val="5"/>
          <c:order val="5"/>
          <c:tx>
            <c:strRef>
              <c:f>'[per-gruz (1).xls]Лист1'!$A$10</c:f>
              <c:strCache>
                <c:ptCount val="1"/>
                <c:pt idx="0">
                  <c:v>Воздушный</c:v>
                </c:pt>
              </c:strCache>
            </c:strRef>
          </c:tx>
          <c:invertIfNegative val="0"/>
          <c:cat>
            <c:numRef>
              <c:f>'[per-gruz (1).xls]Лист1'!$B$4:$K$4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'[per-gruz (1).xls]Лист1'!$B$10:$K$10</c:f>
              <c:numCache>
                <c:formatCode>General</c:formatCode>
                <c:ptCount val="10"/>
                <c:pt idx="0">
                  <c:v>1.1000000000000001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1.3</c:v>
                </c:pt>
                <c:pt idx="5" formatCode="0.0">
                  <c:v>1</c:v>
                </c:pt>
                <c:pt idx="6">
                  <c:v>1.1000000000000001</c:v>
                </c:pt>
                <c:pt idx="7" formatCode="#,##0.0">
                  <c:v>1.3</c:v>
                </c:pt>
                <c:pt idx="8" formatCode="#,##0.0">
                  <c:v>1.3</c:v>
                </c:pt>
                <c:pt idx="9" formatCode="#,##0.0">
                  <c:v>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145296"/>
        <c:axId val="477146472"/>
      </c:barChart>
      <c:catAx>
        <c:axId val="47714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77146472"/>
        <c:crosses val="autoZero"/>
        <c:auto val="1"/>
        <c:lblAlgn val="ctr"/>
        <c:lblOffset val="100"/>
        <c:noMultiLvlLbl val="0"/>
      </c:catAx>
      <c:valAx>
        <c:axId val="47714647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771452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28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3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75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752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512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7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18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8282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94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49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23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74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9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9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55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F1C23-A326-4EF7-BA62-65E44DB8EA0B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EB999-9CFD-4808-A675-A0AB23575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0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ainmine.ru/transportnye-kompanii/20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122362"/>
            <a:ext cx="10028705" cy="3073119"/>
          </a:xfrm>
        </p:spPr>
        <p:txBody>
          <a:bodyPr>
            <a:normAutofit/>
          </a:bodyPr>
          <a:lstStyle/>
          <a:p>
            <a:r>
              <a:rPr lang="ru-RU" b="1" dirty="0"/>
              <a:t>НАХОЖДЕНИЕ ОПТИМАЛЬНОГО ПЕРЕВОЗЧИКА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13554" y="4731591"/>
            <a:ext cx="8791575" cy="1655762"/>
          </a:xfrm>
        </p:spPr>
        <p:txBody>
          <a:bodyPr/>
          <a:lstStyle/>
          <a:p>
            <a:pPr algn="ctr"/>
            <a:r>
              <a:rPr lang="ru-RU" dirty="0"/>
              <a:t>ПРИКЛАДНОЙ КЕЙС</a:t>
            </a:r>
          </a:p>
        </p:txBody>
      </p:sp>
    </p:spTree>
    <p:extLst>
      <p:ext uri="{BB962C8B-B14F-4D97-AF65-F5344CB8AC3E}">
        <p14:creationId xmlns:p14="http://schemas.microsoft.com/office/powerpoint/2010/main" val="178349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Задание </a:t>
            </a:r>
            <a:r>
              <a:rPr lang="ru-RU" b="1" u="sng" dirty="0" smtClean="0"/>
              <a:t>3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1357803"/>
            <a:ext cx="10476846" cy="4437530"/>
          </a:xfrm>
        </p:spPr>
        <p:txBody>
          <a:bodyPr>
            <a:noAutofit/>
          </a:bodyPr>
          <a:lstStyle/>
          <a:p>
            <a:r>
              <a:rPr lang="ru-RU" sz="3600" dirty="0"/>
              <a:t>Осуществить расчет доставки груза другими видами транспорта (по аналогии с заданиями 1 и 2 и выбрать оптимального перевозчика.</a:t>
            </a:r>
          </a:p>
        </p:txBody>
      </p:sp>
    </p:spTree>
    <p:extLst>
      <p:ext uri="{BB962C8B-B14F-4D97-AF65-F5344CB8AC3E}">
        <p14:creationId xmlns:p14="http://schemas.microsoft.com/office/powerpoint/2010/main" val="4291142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2096" y="5136730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ru-RU" dirty="0"/>
              <a:t>Рисунок 1 – Перевозки грузов в России по видам транспорта, мил. тонн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01777493"/>
              </p:ext>
            </p:extLst>
          </p:nvPr>
        </p:nvGraphicFramePr>
        <p:xfrm>
          <a:off x="1222096" y="430306"/>
          <a:ext cx="9266609" cy="470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522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403365"/>
            <a:ext cx="9905998" cy="860658"/>
          </a:xfrm>
        </p:spPr>
        <p:txBody>
          <a:bodyPr/>
          <a:lstStyle/>
          <a:p>
            <a:r>
              <a:rPr lang="ru-RU" b="1" u="sng" dirty="0"/>
              <a:t>Методические </a:t>
            </a:r>
            <a:r>
              <a:rPr lang="ru-RU" b="1" u="sng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1264023"/>
            <a:ext cx="10515600" cy="5244353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Студенты академической группы формируют </a:t>
            </a:r>
            <a:r>
              <a:rPr lang="ru-RU" sz="2800" dirty="0" err="1"/>
              <a:t>микрогруппы</a:t>
            </a:r>
            <a:r>
              <a:rPr lang="ru-RU" sz="2800" dirty="0"/>
              <a:t> (по 4-5 человек) и получают индивидуальное задание с описанием вида груза, формата (вида) упаковки, веса, объёма, специфических требований к транспортировке, маршрут </a:t>
            </a:r>
            <a:r>
              <a:rPr lang="ru-RU" sz="2800" dirty="0" smtClean="0"/>
              <a:t>перевозки.</a:t>
            </a:r>
          </a:p>
          <a:p>
            <a:r>
              <a:rPr lang="ru-RU" sz="2800" dirty="0"/>
              <a:t>Всю работу по сбору информации студенты осуществляют с использованием </a:t>
            </a:r>
            <a:r>
              <a:rPr lang="ru-RU" sz="2800" dirty="0" err="1"/>
              <a:t>Google</a:t>
            </a:r>
            <a:r>
              <a:rPr lang="ru-RU" sz="2800" dirty="0"/>
              <a:t> Форм. Планирование деятельности и выполнение заданий рекомендуется осуществлять с помощью доски </a:t>
            </a:r>
            <a:r>
              <a:rPr lang="en-US" sz="2800" dirty="0"/>
              <a:t>Trello</a:t>
            </a:r>
            <a:r>
              <a:rPr lang="ru-RU" sz="2800" dirty="0"/>
              <a:t>, доступ к которой будет иметь и преподаватель, для мониторинга вовлеченности каждого студента в процесс выполнения задания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03424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Задание 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1667435"/>
            <a:ext cx="10127222" cy="4437530"/>
          </a:xfrm>
        </p:spPr>
        <p:txBody>
          <a:bodyPr>
            <a:noAutofit/>
          </a:bodyPr>
          <a:lstStyle/>
          <a:p>
            <a:r>
              <a:rPr lang="ru-RU" sz="3200" dirty="0"/>
              <a:t>В соответствии с полученным </a:t>
            </a:r>
            <a:r>
              <a:rPr lang="ru-RU" sz="3200" dirty="0" smtClean="0"/>
              <a:t>заданием (</a:t>
            </a:r>
            <a:r>
              <a:rPr lang="ru-RU" sz="3200" dirty="0"/>
              <a:t>Таблица 1)</a:t>
            </a:r>
            <a:r>
              <a:rPr lang="ru-RU" sz="3200" dirty="0" smtClean="0"/>
              <a:t> </a:t>
            </a:r>
            <a:r>
              <a:rPr lang="ru-RU" sz="3200" dirty="0"/>
              <a:t>с описанием вида груза, формата упаковки, веса, объёма, специфических требований к транспортировке, маршрута перевозки необходимо проанализировать услуги транспортных компаний </a:t>
            </a:r>
            <a:r>
              <a:rPr lang="ru-RU" sz="3200" dirty="0" smtClean="0"/>
              <a:t> </a:t>
            </a:r>
            <a:r>
              <a:rPr lang="ru-RU" sz="3200" dirty="0"/>
              <a:t>(не менее 10 организаций)</a:t>
            </a:r>
            <a:r>
              <a:rPr lang="ru-RU" sz="3200" dirty="0" smtClean="0"/>
              <a:t>и </a:t>
            </a:r>
            <a:r>
              <a:rPr lang="ru-RU" sz="3200" dirty="0"/>
              <a:t>выбрать перевозчика исходя из критерия минимизации </a:t>
            </a:r>
            <a:r>
              <a:rPr lang="ru-RU" sz="3200" dirty="0" smtClean="0"/>
              <a:t>затрат (таблица 2).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2715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376470"/>
            <a:ext cx="9905998" cy="645506"/>
          </a:xfrm>
        </p:spPr>
        <p:txBody>
          <a:bodyPr/>
          <a:lstStyle/>
          <a:p>
            <a:r>
              <a:rPr lang="ru-RU" dirty="0"/>
              <a:t>Таблица 1 - Данные о грузах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1639"/>
              </p:ext>
            </p:extLst>
          </p:nvPr>
        </p:nvGraphicFramePr>
        <p:xfrm>
          <a:off x="862014" y="1203513"/>
          <a:ext cx="10021886" cy="524435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15168"/>
                <a:gridCol w="1553910"/>
                <a:gridCol w="1454435"/>
                <a:gridCol w="1374855"/>
                <a:gridCol w="1184281"/>
                <a:gridCol w="1903392"/>
                <a:gridCol w="1035845"/>
              </a:tblGrid>
              <a:tr h="61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Вид груза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Упаковка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Вес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Объем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Кол-во мест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Пункт А пункт 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Доп условия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33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Абразив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Мешки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 тонн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 м. куб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Астрахань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 Новороссийск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Запчасти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Евро паллет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5800 кг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7,5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Москва – Краснодар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25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Одежда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Картонный короб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125 кг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5,63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Санкт-Петербург -Ставрополь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33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Ювелирные украшения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Деревянный ящик обитый тканью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1000 кг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Санкт-Петербург - Омск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Фрукты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Ящики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68 кг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4,2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Краснодар – Новосибирск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7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Таблица 2 – Исходная информация о предоставляемых услугах транспортных компаний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156654"/>
              </p:ext>
            </p:extLst>
          </p:nvPr>
        </p:nvGraphicFramePr>
        <p:xfrm>
          <a:off x="1141411" y="2097092"/>
          <a:ext cx="9905999" cy="435749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700507"/>
                <a:gridCol w="1406567"/>
                <a:gridCol w="1359992"/>
                <a:gridCol w="1371377"/>
                <a:gridCol w="1370342"/>
                <a:gridCol w="1336187"/>
                <a:gridCol w="1361027"/>
              </a:tblGrid>
              <a:tr h="1188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Транспортная компания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Стоимость доставки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Условия платежа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Сроки поставки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Наличие договора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Форма оплаты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Условия оплаты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2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Задание </a:t>
            </a:r>
            <a:r>
              <a:rPr lang="ru-RU" b="1" u="sng" dirty="0" smtClean="0"/>
              <a:t>2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1357803"/>
            <a:ext cx="10476846" cy="4437530"/>
          </a:xfrm>
        </p:spPr>
        <p:txBody>
          <a:bodyPr>
            <a:noAutofit/>
          </a:bodyPr>
          <a:lstStyle/>
          <a:p>
            <a:r>
              <a:rPr lang="ru-RU" sz="3600" dirty="0"/>
              <a:t>Следующим этапом выполнения задания является сбор информации о транспортных компаниях</a:t>
            </a:r>
            <a:r>
              <a:rPr lang="ru-RU" sz="3600" dirty="0" smtClean="0"/>
              <a:t>.</a:t>
            </a:r>
          </a:p>
          <a:p>
            <a:r>
              <a:rPr lang="ru-RU" sz="3600" dirty="0"/>
              <a:t>Сбор информации о транспортных компаниях является более сложным, чем об услугах, которые они предоставляют, и предполагает научный и творческий подход у студентов.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82652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Таблица 3 – Информация о транспортных компаниях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085296"/>
              </p:ext>
            </p:extLst>
          </p:nvPr>
        </p:nvGraphicFramePr>
        <p:xfrm>
          <a:off x="1141413" y="2097086"/>
          <a:ext cx="9905998" cy="433060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068565"/>
                <a:gridCol w="1051776"/>
                <a:gridCol w="604348"/>
                <a:gridCol w="902281"/>
                <a:gridCol w="901220"/>
                <a:gridCol w="1208695"/>
                <a:gridCol w="1208695"/>
                <a:gridCol w="751723"/>
                <a:gridCol w="1208695"/>
              </a:tblGrid>
              <a:tr h="3243605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Транспортная компания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 аварийности,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 потери груза,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Задержки поставок, дн.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Коэффициент отзывов клиентов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Число запросов с упоминанием компании в поисковой системе за год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Возможность специализированных перевозок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 инфраструктуры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Функциональность перевозки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</a:tr>
              <a:tr h="36233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33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33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584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4094"/>
            <a:ext cx="11403106" cy="5889812"/>
          </a:xfrm>
        </p:spPr>
        <p:txBody>
          <a:bodyPr>
            <a:noAutofit/>
          </a:bodyPr>
          <a:lstStyle/>
          <a:p>
            <a:r>
              <a:rPr lang="ru-RU" sz="1800" dirty="0"/>
              <a:t>Уровень аварийности, потерь груза и задержек поставок рассчитывается на основе информации транспортных компаний с учетом статистических данных находящихся в открытом доступе.</a:t>
            </a:r>
          </a:p>
          <a:p>
            <a:r>
              <a:rPr lang="ru-RU" sz="1800" dirty="0"/>
              <a:t>Коэффициент отзывов клиентов будет находиться в диапазоне от -1 до +1, в зависимости от положительных или отрицательных отзывов об услугах каждой компании. Задачей студентов является изучить максимальное количество отзывов, но исключить их дублирование.</a:t>
            </a:r>
          </a:p>
          <a:p>
            <a:r>
              <a:rPr lang="ru-RU" sz="1800" dirty="0"/>
              <a:t>Число запросов с упоминанием компании в поисковой системе за год можно собрать, используя статистики браузеров или данные рейтинговых оценок, например «Рейтинг транспортных и логистических компаний России 2019». Основным условием для сбора данной информации является использование сопоставимых данных одной поисковой системы (на выбор студентов).</a:t>
            </a:r>
          </a:p>
          <a:p>
            <a:r>
              <a:rPr lang="ru-RU" sz="1800" dirty="0"/>
              <a:t>По желанию студентов показатели для анализа деятельности компании перевозчика возможно расширить.</a:t>
            </a:r>
          </a:p>
          <a:p>
            <a:r>
              <a:rPr lang="ru-RU" sz="1800" dirty="0"/>
              <a:t>На основе собранной информации и сопоставления ее с расчетами экономической эффективности перевозки студенты принимают решение о выборе поставщика и обосновывают его, используя инструменты визуализации.</a:t>
            </a:r>
          </a:p>
          <a:p>
            <a:r>
              <a:rPr lang="ru-RU" sz="1800" u="sng" dirty="0">
                <a:hlinkClick r:id="rId2"/>
              </a:rPr>
              <a:t>https://mainmine.ru/transportnye-kompanii/2019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74063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20</TotalTime>
  <Words>504</Words>
  <Application>Microsoft Office PowerPoint</Application>
  <PresentationFormat>Широкоэкранный</PresentationFormat>
  <Paragraphs>164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Tw Cen MT</vt:lpstr>
      <vt:lpstr>Контур</vt:lpstr>
      <vt:lpstr>НАХОЖДЕНИЕ ОПТИМАЛЬНОГО ПЕРЕВОЗЧИКА</vt:lpstr>
      <vt:lpstr>Рисунок 1 – Перевозки грузов в России по видам транспорта, мил. тонн</vt:lpstr>
      <vt:lpstr>Методические рекомендации</vt:lpstr>
      <vt:lpstr>Задание 1 </vt:lpstr>
      <vt:lpstr>Таблица 1 - Данные о грузах</vt:lpstr>
      <vt:lpstr>Таблица 2 – Исходная информация о предоставляемых услугах транспортных компаний </vt:lpstr>
      <vt:lpstr>Задание 2 </vt:lpstr>
      <vt:lpstr>Таблица 3 – Информация о транспортных компаниях </vt:lpstr>
      <vt:lpstr>Презентация PowerPoint</vt:lpstr>
      <vt:lpstr>Задание 3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ОПТИМАЛЬНОГО ПЕРЕВОЗЧИКА</dc:title>
  <dc:creator>Дмитрий Семко</dc:creator>
  <cp:lastModifiedBy>Дмитрий Семко</cp:lastModifiedBy>
  <cp:revision>3</cp:revision>
  <dcterms:created xsi:type="dcterms:W3CDTF">2020-10-16T09:05:42Z</dcterms:created>
  <dcterms:modified xsi:type="dcterms:W3CDTF">2020-10-16T09:25:59Z</dcterms:modified>
</cp:coreProperties>
</file>